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94.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5"/>
  </p:notesMasterIdLst>
  <p:handoutMasterIdLst>
    <p:handoutMasterId r:id="rId316"/>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340" r:id="rId32"/>
    <p:sldId id="980" r:id="rId33"/>
    <p:sldId id="1032" r:id="rId34"/>
    <p:sldId id="998" r:id="rId35"/>
    <p:sldId id="999" r:id="rId36"/>
    <p:sldId id="1000" r:id="rId37"/>
    <p:sldId id="1001" r:id="rId38"/>
    <p:sldId id="360" r:id="rId39"/>
    <p:sldId id="480" r:id="rId40"/>
    <p:sldId id="341" r:id="rId41"/>
    <p:sldId id="1021" r:id="rId42"/>
    <p:sldId id="1002" r:id="rId43"/>
    <p:sldId id="1004" r:id="rId44"/>
    <p:sldId id="1005" r:id="rId45"/>
    <p:sldId id="1022" r:id="rId46"/>
    <p:sldId id="528" r:id="rId47"/>
    <p:sldId id="529" r:id="rId48"/>
    <p:sldId id="530" r:id="rId49"/>
    <p:sldId id="342" r:id="rId50"/>
    <p:sldId id="871" r:id="rId51"/>
    <p:sldId id="870" r:id="rId52"/>
    <p:sldId id="872" r:id="rId53"/>
    <p:sldId id="873" r:id="rId54"/>
    <p:sldId id="874" r:id="rId55"/>
    <p:sldId id="878" r:id="rId56"/>
    <p:sldId id="1025" r:id="rId57"/>
    <p:sldId id="879" r:id="rId58"/>
    <p:sldId id="930" r:id="rId59"/>
    <p:sldId id="754" r:id="rId60"/>
    <p:sldId id="491" r:id="rId61"/>
    <p:sldId id="969" r:id="rId62"/>
    <p:sldId id="953" r:id="rId63"/>
    <p:sldId id="877" r:id="rId64"/>
    <p:sldId id="492" r:id="rId65"/>
    <p:sldId id="330" r:id="rId66"/>
    <p:sldId id="526" r:id="rId67"/>
    <p:sldId id="331" r:id="rId68"/>
    <p:sldId id="332" r:id="rId69"/>
    <p:sldId id="494" r:id="rId70"/>
    <p:sldId id="493" r:id="rId71"/>
    <p:sldId id="333" r:id="rId72"/>
    <p:sldId id="955" r:id="rId73"/>
    <p:sldId id="335" r:id="rId74"/>
    <p:sldId id="495" r:id="rId75"/>
    <p:sldId id="997" r:id="rId76"/>
    <p:sldId id="525" r:id="rId77"/>
    <p:sldId id="358" r:id="rId78"/>
    <p:sldId id="345" r:id="rId79"/>
    <p:sldId id="344" r:id="rId80"/>
    <p:sldId id="361" r:id="rId81"/>
    <p:sldId id="351" r:id="rId82"/>
    <p:sldId id="956" r:id="rId83"/>
    <p:sldId id="346" r:id="rId84"/>
    <p:sldId id="347" r:id="rId85"/>
    <p:sldId id="498" r:id="rId86"/>
    <p:sldId id="349" r:id="rId87"/>
    <p:sldId id="380" r:id="rId88"/>
    <p:sldId id="348" r:id="rId89"/>
    <p:sldId id="353" r:id="rId90"/>
    <p:sldId id="499" r:id="rId91"/>
    <p:sldId id="485" r:id="rId92"/>
    <p:sldId id="972" r:id="rId93"/>
    <p:sldId id="970" r:id="rId94"/>
    <p:sldId id="973" r:id="rId95"/>
    <p:sldId id="974" r:id="rId96"/>
    <p:sldId id="975" r:id="rId97"/>
    <p:sldId id="976" r:id="rId98"/>
    <p:sldId id="971" r:id="rId99"/>
    <p:sldId id="354" r:id="rId100"/>
    <p:sldId id="357" r:id="rId101"/>
    <p:sldId id="367" r:id="rId102"/>
    <p:sldId id="368" r:id="rId103"/>
    <p:sldId id="369" r:id="rId104"/>
    <p:sldId id="948" r:id="rId105"/>
    <p:sldId id="950" r:id="rId106"/>
    <p:sldId id="370" r:id="rId107"/>
    <p:sldId id="949" r:id="rId108"/>
    <p:sldId id="981" r:id="rId109"/>
    <p:sldId id="943" r:id="rId110"/>
    <p:sldId id="982" r:id="rId111"/>
    <p:sldId id="944" r:id="rId112"/>
    <p:sldId id="983" r:id="rId113"/>
    <p:sldId id="359" r:id="rId114"/>
    <p:sldId id="363" r:id="rId115"/>
    <p:sldId id="355" r:id="rId116"/>
    <p:sldId id="366" r:id="rId117"/>
    <p:sldId id="365" r:id="rId118"/>
    <p:sldId id="364" r:id="rId119"/>
    <p:sldId id="935" r:id="rId120"/>
    <p:sldId id="356" r:id="rId121"/>
    <p:sldId id="501" r:id="rId122"/>
    <p:sldId id="422" r:id="rId123"/>
    <p:sldId id="400" r:id="rId124"/>
    <p:sldId id="408" r:id="rId125"/>
    <p:sldId id="405" r:id="rId126"/>
    <p:sldId id="406" r:id="rId127"/>
    <p:sldId id="402" r:id="rId128"/>
    <p:sldId id="407" r:id="rId129"/>
    <p:sldId id="945" r:id="rId130"/>
    <p:sldId id="946" r:id="rId131"/>
    <p:sldId id="403" r:id="rId132"/>
    <p:sldId id="404" r:id="rId133"/>
    <p:sldId id="401" r:id="rId134"/>
    <p:sldId id="936" r:id="rId135"/>
    <p:sldId id="937" r:id="rId136"/>
    <p:sldId id="938" r:id="rId137"/>
    <p:sldId id="941" r:id="rId138"/>
    <p:sldId id="939" r:id="rId139"/>
    <p:sldId id="940" r:id="rId140"/>
    <p:sldId id="423" r:id="rId141"/>
    <p:sldId id="522" r:id="rId142"/>
    <p:sldId id="523" r:id="rId143"/>
    <p:sldId id="409" r:id="rId144"/>
    <p:sldId id="410" r:id="rId145"/>
    <p:sldId id="411" r:id="rId146"/>
    <p:sldId id="412" r:id="rId147"/>
    <p:sldId id="413" r:id="rId148"/>
    <p:sldId id="414" r:id="rId149"/>
    <p:sldId id="520" r:id="rId150"/>
    <p:sldId id="521" r:id="rId151"/>
    <p:sldId id="524" r:id="rId152"/>
    <p:sldId id="415" r:id="rId153"/>
    <p:sldId id="416" r:id="rId154"/>
    <p:sldId id="417" r:id="rId155"/>
    <p:sldId id="418" r:id="rId156"/>
    <p:sldId id="419" r:id="rId157"/>
    <p:sldId id="420" r:id="rId158"/>
    <p:sldId id="421" r:id="rId159"/>
    <p:sldId id="433" r:id="rId160"/>
    <p:sldId id="434" r:id="rId161"/>
    <p:sldId id="440" r:id="rId162"/>
    <p:sldId id="352" r:id="rId163"/>
    <p:sldId id="441" r:id="rId164"/>
    <p:sldId id="442" r:id="rId165"/>
    <p:sldId id="445" r:id="rId166"/>
    <p:sldId id="443" r:id="rId167"/>
    <p:sldId id="444" r:id="rId168"/>
    <p:sldId id="519" r:id="rId169"/>
    <p:sldId id="436" r:id="rId170"/>
    <p:sldId id="438" r:id="rId171"/>
    <p:sldId id="486" r:id="rId172"/>
    <p:sldId id="424" r:id="rId173"/>
    <p:sldId id="425" r:id="rId174"/>
    <p:sldId id="426" r:id="rId175"/>
    <p:sldId id="427" r:id="rId176"/>
    <p:sldId id="429" r:id="rId177"/>
    <p:sldId id="965" r:id="rId178"/>
    <p:sldId id="991" r:id="rId179"/>
    <p:sldId id="992" r:id="rId180"/>
    <p:sldId id="993" r:id="rId181"/>
    <p:sldId id="994" r:id="rId182"/>
    <p:sldId id="995" r:id="rId183"/>
    <p:sldId id="996" r:id="rId184"/>
    <p:sldId id="990" r:id="rId185"/>
    <p:sldId id="966" r:id="rId186"/>
    <p:sldId id="967" r:id="rId187"/>
    <p:sldId id="957" r:id="rId188"/>
    <p:sldId id="968" r:id="rId189"/>
    <p:sldId id="958" r:id="rId190"/>
    <p:sldId id="959" r:id="rId191"/>
    <p:sldId id="960" r:id="rId192"/>
    <p:sldId id="962" r:id="rId193"/>
    <p:sldId id="963" r:id="rId194"/>
    <p:sldId id="964" r:id="rId195"/>
    <p:sldId id="984" r:id="rId196"/>
    <p:sldId id="985" r:id="rId197"/>
    <p:sldId id="987" r:id="rId198"/>
    <p:sldId id="988" r:id="rId199"/>
    <p:sldId id="989" r:id="rId200"/>
    <p:sldId id="1006" r:id="rId201"/>
    <p:sldId id="274" r:id="rId202"/>
    <p:sldId id="372" r:id="rId203"/>
    <p:sldId id="1007" r:id="rId204"/>
    <p:sldId id="888" r:id="rId205"/>
    <p:sldId id="373" r:id="rId206"/>
    <p:sldId id="374" r:id="rId207"/>
    <p:sldId id="397" r:id="rId208"/>
    <p:sldId id="376" r:id="rId209"/>
    <p:sldId id="375" r:id="rId210"/>
    <p:sldId id="398" r:id="rId211"/>
    <p:sldId id="377" r:id="rId212"/>
    <p:sldId id="378" r:id="rId213"/>
    <p:sldId id="379" r:id="rId214"/>
    <p:sldId id="399" r:id="rId215"/>
    <p:sldId id="505" r:id="rId216"/>
    <p:sldId id="381" r:id="rId217"/>
    <p:sldId id="384" r:id="rId218"/>
    <p:sldId id="383" r:id="rId219"/>
    <p:sldId id="902" r:id="rId220"/>
    <p:sldId id="386" r:id="rId221"/>
    <p:sldId id="504" r:id="rId222"/>
    <p:sldId id="509" r:id="rId223"/>
    <p:sldId id="507" r:id="rId224"/>
    <p:sldId id="906" r:id="rId225"/>
    <p:sldId id="301" r:id="rId226"/>
    <p:sldId id="302" r:id="rId227"/>
    <p:sldId id="304" r:id="rId228"/>
    <p:sldId id="306" r:id="rId229"/>
    <p:sldId id="389" r:id="rId230"/>
    <p:sldId id="390" r:id="rId231"/>
    <p:sldId id="311" r:id="rId232"/>
    <p:sldId id="431" r:id="rId233"/>
    <p:sldId id="432" r:id="rId234"/>
    <p:sldId id="503" r:id="rId235"/>
    <p:sldId id="904" r:id="rId236"/>
    <p:sldId id="481" r:id="rId237"/>
    <p:sldId id="387" r:id="rId238"/>
    <p:sldId id="391" r:id="rId239"/>
    <p:sldId id="934" r:id="rId240"/>
    <p:sldId id="392" r:id="rId241"/>
    <p:sldId id="1008" r:id="rId242"/>
    <p:sldId id="1011" r:id="rId243"/>
    <p:sldId id="1012" r:id="rId244"/>
    <p:sldId id="1009" r:id="rId245"/>
    <p:sldId id="1018" r:id="rId246"/>
    <p:sldId id="1015" r:id="rId247"/>
    <p:sldId id="1019" r:id="rId248"/>
    <p:sldId id="1016" r:id="rId249"/>
    <p:sldId id="1014" r:id="rId250"/>
    <p:sldId id="1017" r:id="rId251"/>
    <p:sldId id="371" r:id="rId252"/>
    <p:sldId id="428" r:id="rId253"/>
    <p:sldId id="305" r:id="rId254"/>
    <p:sldId id="309" r:id="rId255"/>
    <p:sldId id="310" r:id="rId256"/>
    <p:sldId id="518" r:id="rId257"/>
    <p:sldId id="312" r:id="rId258"/>
    <p:sldId id="313" r:id="rId259"/>
    <p:sldId id="324" r:id="rId260"/>
    <p:sldId id="308" r:id="rId261"/>
    <p:sldId id="307" r:id="rId262"/>
    <p:sldId id="430" r:id="rId263"/>
    <p:sldId id="314" r:id="rId264"/>
    <p:sldId id="323" r:id="rId265"/>
    <p:sldId id="315" r:id="rId266"/>
    <p:sldId id="316" r:id="rId267"/>
    <p:sldId id="319" r:id="rId268"/>
    <p:sldId id="396" r:id="rId269"/>
    <p:sldId id="321" r:id="rId270"/>
    <p:sldId id="322" r:id="rId271"/>
    <p:sldId id="394" r:id="rId272"/>
    <p:sldId id="395" r:id="rId273"/>
    <p:sldId id="393" r:id="rId274"/>
    <p:sldId id="954" r:id="rId275"/>
    <p:sldId id="511" r:id="rId276"/>
    <p:sldId id="448" r:id="rId277"/>
    <p:sldId id="452" r:id="rId278"/>
    <p:sldId id="453" r:id="rId279"/>
    <p:sldId id="450" r:id="rId280"/>
    <p:sldId id="454" r:id="rId281"/>
    <p:sldId id="455" r:id="rId282"/>
    <p:sldId id="451" r:id="rId283"/>
    <p:sldId id="456" r:id="rId284"/>
    <p:sldId id="502" r:id="rId285"/>
    <p:sldId id="467" r:id="rId286"/>
    <p:sldId id="457" r:id="rId287"/>
    <p:sldId id="459" r:id="rId288"/>
    <p:sldId id="461" r:id="rId289"/>
    <p:sldId id="460" r:id="rId290"/>
    <p:sldId id="513" r:id="rId291"/>
    <p:sldId id="458" r:id="rId292"/>
    <p:sldId id="469" r:id="rId293"/>
    <p:sldId id="470" r:id="rId294"/>
    <p:sldId id="471" r:id="rId295"/>
    <p:sldId id="512" r:id="rId296"/>
    <p:sldId id="472" r:id="rId297"/>
    <p:sldId id="473" r:id="rId298"/>
    <p:sldId id="474" r:id="rId299"/>
    <p:sldId id="475" r:id="rId300"/>
    <p:sldId id="476" r:id="rId301"/>
    <p:sldId id="462" r:id="rId302"/>
    <p:sldId id="514" r:id="rId303"/>
    <p:sldId id="515" r:id="rId304"/>
    <p:sldId id="516" r:id="rId305"/>
    <p:sldId id="517" r:id="rId306"/>
    <p:sldId id="463" r:id="rId307"/>
    <p:sldId id="482" r:id="rId308"/>
    <p:sldId id="464" r:id="rId309"/>
    <p:sldId id="465" r:id="rId310"/>
    <p:sldId id="466" r:id="rId311"/>
    <p:sldId id="483" r:id="rId312"/>
    <p:sldId id="484" r:id="rId313"/>
    <p:sldId id="500" r:id="rId3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Lst>
        </p14:section>
        <p14:section name="Cloud and XaaS"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s"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00000"/>
    <a:srgbClr val="FFC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6357" autoAdjust="0"/>
  </p:normalViewPr>
  <p:slideViewPr>
    <p:cSldViewPr snapToGrid="0">
      <p:cViewPr varScale="1">
        <p:scale>
          <a:sx n="114" d="100"/>
          <a:sy n="114" d="100"/>
        </p:scale>
        <p:origin x="456" y="102"/>
      </p:cViewPr>
      <p:guideLst/>
    </p:cSldViewPr>
  </p:slideViewPr>
  <p:outlineViewPr>
    <p:cViewPr>
      <p:scale>
        <a:sx n="33" d="100"/>
        <a:sy n="33" d="100"/>
      </p:scale>
      <p:origin x="0" y="-27280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notesMaster" Target="notesMasters/notesMaster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handoutMaster" Target="handoutMasters/handout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ableStyles" Target="tableStyle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10/26/2022</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26/10/2022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7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177</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224</a:t>
            </a:fld>
            <a:endParaRPr lang="it-IT" dirty="0"/>
          </a:p>
        </p:txBody>
      </p:sp>
    </p:spTree>
    <p:extLst>
      <p:ext uri="{BB962C8B-B14F-4D97-AF65-F5344CB8AC3E}">
        <p14:creationId xmlns:p14="http://schemas.microsoft.com/office/powerpoint/2010/main" val="2943028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225</a:t>
            </a:fld>
            <a:endParaRPr lang="it-IT" dirty="0"/>
          </a:p>
        </p:txBody>
      </p:sp>
    </p:spTree>
    <p:extLst>
      <p:ext uri="{BB962C8B-B14F-4D97-AF65-F5344CB8AC3E}">
        <p14:creationId xmlns:p14="http://schemas.microsoft.com/office/powerpoint/2010/main" val="19476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244</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259</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4</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75</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76</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92</a:t>
            </a:fld>
            <a:endParaRPr lang="it-IT" dirty="0"/>
          </a:p>
        </p:txBody>
      </p:sp>
    </p:spTree>
    <p:extLst>
      <p:ext uri="{BB962C8B-B14F-4D97-AF65-F5344CB8AC3E}">
        <p14:creationId xmlns:p14="http://schemas.microsoft.com/office/powerpoint/2010/main" val="4081058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9.svg"/></Relationships>
</file>

<file path=ppt/slides/_rels/slide10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hyperlink" Target="https://docs.aws.amazon.com/AWSEC2/latest/UserGuide/compute-optimized-instances.html" TargetMode="External"/></Relationships>
</file>

<file path=ppt/slides/_rels/slide174.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7.xml"/><Relationship Id="rId6" Type="http://schemas.openxmlformats.org/officeDocument/2006/relationships/image" Target="../media/image110.jpg"/><Relationship Id="rId5" Type="http://schemas.openxmlformats.org/officeDocument/2006/relationships/image" Target="../media/image109.jpg"/><Relationship Id="rId4" Type="http://schemas.openxmlformats.org/officeDocument/2006/relationships/image" Target="../media/image108.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81.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svg"/><Relationship Id="rId4" Type="http://schemas.openxmlformats.org/officeDocument/2006/relationships/image" Target="../media/image118.png"/></Relationships>
</file>

<file path=ppt/slides/_rels/slide183.xml.rels><?xml version="1.0" encoding="UTF-8" standalone="yes"?>
<Relationships xmlns="http://schemas.openxmlformats.org/package/2006/relationships"><Relationship Id="rId3" Type="http://schemas.openxmlformats.org/officeDocument/2006/relationships/image" Target="../media/image121.svg"/><Relationship Id="rId7" Type="http://schemas.openxmlformats.org/officeDocument/2006/relationships/image" Target="../media/image125.sv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9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46.sv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05.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svg"/><Relationship Id="rId4" Type="http://schemas.openxmlformats.org/officeDocument/2006/relationships/image" Target="../media/image153.png"/></Relationships>
</file>

<file path=ppt/slides/_rels/slide207.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3" Type="http://schemas.openxmlformats.org/officeDocument/2006/relationships/image" Target="../media/image174.png"/><Relationship Id="rId18" Type="http://schemas.openxmlformats.org/officeDocument/2006/relationships/image" Target="../media/image179.png"/><Relationship Id="rId26" Type="http://schemas.openxmlformats.org/officeDocument/2006/relationships/image" Target="../media/image187.png"/><Relationship Id="rId39" Type="http://schemas.openxmlformats.org/officeDocument/2006/relationships/image" Target="../media/image200.png"/><Relationship Id="rId21" Type="http://schemas.openxmlformats.org/officeDocument/2006/relationships/image" Target="../media/image182.png"/><Relationship Id="rId34" Type="http://schemas.openxmlformats.org/officeDocument/2006/relationships/image" Target="../media/image195.png"/><Relationship Id="rId42" Type="http://schemas.openxmlformats.org/officeDocument/2006/relationships/image" Target="../media/image203.png"/><Relationship Id="rId47" Type="http://schemas.openxmlformats.org/officeDocument/2006/relationships/image" Target="../media/image208.png"/><Relationship Id="rId50" Type="http://schemas.openxmlformats.org/officeDocument/2006/relationships/image" Target="../media/image211.png"/><Relationship Id="rId55" Type="http://schemas.openxmlformats.org/officeDocument/2006/relationships/image" Target="../media/image216.png"/><Relationship Id="rId7" Type="http://schemas.openxmlformats.org/officeDocument/2006/relationships/image" Target="../media/image168.png"/><Relationship Id="rId2" Type="http://schemas.openxmlformats.org/officeDocument/2006/relationships/image" Target="../media/image163.png"/><Relationship Id="rId16" Type="http://schemas.openxmlformats.org/officeDocument/2006/relationships/image" Target="../media/image177.png"/><Relationship Id="rId29" Type="http://schemas.openxmlformats.org/officeDocument/2006/relationships/image" Target="../media/image190.png"/><Relationship Id="rId11" Type="http://schemas.openxmlformats.org/officeDocument/2006/relationships/image" Target="../media/image172.png"/><Relationship Id="rId24" Type="http://schemas.openxmlformats.org/officeDocument/2006/relationships/image" Target="../media/image185.png"/><Relationship Id="rId32" Type="http://schemas.openxmlformats.org/officeDocument/2006/relationships/image" Target="../media/image193.png"/><Relationship Id="rId37" Type="http://schemas.openxmlformats.org/officeDocument/2006/relationships/image" Target="../media/image198.png"/><Relationship Id="rId40" Type="http://schemas.openxmlformats.org/officeDocument/2006/relationships/image" Target="../media/image201.png"/><Relationship Id="rId45" Type="http://schemas.openxmlformats.org/officeDocument/2006/relationships/image" Target="../media/image206.png"/><Relationship Id="rId53" Type="http://schemas.openxmlformats.org/officeDocument/2006/relationships/image" Target="../media/image214.png"/><Relationship Id="rId58" Type="http://schemas.openxmlformats.org/officeDocument/2006/relationships/image" Target="../media/image219.png"/><Relationship Id="rId5" Type="http://schemas.openxmlformats.org/officeDocument/2006/relationships/image" Target="../media/image166.png"/><Relationship Id="rId19" Type="http://schemas.openxmlformats.org/officeDocument/2006/relationships/image" Target="../media/image180.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 Id="rId22" Type="http://schemas.openxmlformats.org/officeDocument/2006/relationships/image" Target="../media/image183.png"/><Relationship Id="rId27" Type="http://schemas.openxmlformats.org/officeDocument/2006/relationships/image" Target="../media/image188.png"/><Relationship Id="rId30" Type="http://schemas.openxmlformats.org/officeDocument/2006/relationships/image" Target="../media/image191.png"/><Relationship Id="rId35" Type="http://schemas.openxmlformats.org/officeDocument/2006/relationships/image" Target="../media/image196.png"/><Relationship Id="rId43" Type="http://schemas.openxmlformats.org/officeDocument/2006/relationships/image" Target="../media/image204.png"/><Relationship Id="rId48" Type="http://schemas.openxmlformats.org/officeDocument/2006/relationships/image" Target="../media/image209.png"/><Relationship Id="rId56" Type="http://schemas.openxmlformats.org/officeDocument/2006/relationships/image" Target="../media/image217.png"/><Relationship Id="rId8" Type="http://schemas.openxmlformats.org/officeDocument/2006/relationships/image" Target="../media/image169.png"/><Relationship Id="rId51" Type="http://schemas.openxmlformats.org/officeDocument/2006/relationships/image" Target="../media/image212.png"/><Relationship Id="rId3" Type="http://schemas.openxmlformats.org/officeDocument/2006/relationships/image" Target="../media/image164.png"/><Relationship Id="rId12" Type="http://schemas.openxmlformats.org/officeDocument/2006/relationships/image" Target="../media/image173.png"/><Relationship Id="rId17" Type="http://schemas.openxmlformats.org/officeDocument/2006/relationships/image" Target="../media/image178.png"/><Relationship Id="rId25" Type="http://schemas.openxmlformats.org/officeDocument/2006/relationships/image" Target="../media/image186.png"/><Relationship Id="rId33" Type="http://schemas.openxmlformats.org/officeDocument/2006/relationships/image" Target="../media/image194.png"/><Relationship Id="rId38" Type="http://schemas.openxmlformats.org/officeDocument/2006/relationships/image" Target="../media/image199.png"/><Relationship Id="rId46" Type="http://schemas.openxmlformats.org/officeDocument/2006/relationships/image" Target="../media/image207.png"/><Relationship Id="rId59" Type="http://schemas.openxmlformats.org/officeDocument/2006/relationships/image" Target="../media/image220.png"/><Relationship Id="rId20" Type="http://schemas.openxmlformats.org/officeDocument/2006/relationships/image" Target="../media/image181.png"/><Relationship Id="rId41" Type="http://schemas.openxmlformats.org/officeDocument/2006/relationships/image" Target="../media/image202.png"/><Relationship Id="rId54"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167.png"/><Relationship Id="rId15" Type="http://schemas.openxmlformats.org/officeDocument/2006/relationships/image" Target="../media/image176.png"/><Relationship Id="rId23" Type="http://schemas.openxmlformats.org/officeDocument/2006/relationships/image" Target="../media/image184.png"/><Relationship Id="rId28" Type="http://schemas.openxmlformats.org/officeDocument/2006/relationships/image" Target="../media/image189.png"/><Relationship Id="rId36" Type="http://schemas.openxmlformats.org/officeDocument/2006/relationships/image" Target="../media/image197.png"/><Relationship Id="rId49" Type="http://schemas.openxmlformats.org/officeDocument/2006/relationships/image" Target="../media/image210.png"/><Relationship Id="rId57" Type="http://schemas.openxmlformats.org/officeDocument/2006/relationships/image" Target="../media/image218.png"/><Relationship Id="rId10" Type="http://schemas.openxmlformats.org/officeDocument/2006/relationships/image" Target="../media/image171.png"/><Relationship Id="rId31" Type="http://schemas.openxmlformats.org/officeDocument/2006/relationships/image" Target="../media/image192.png"/><Relationship Id="rId44" Type="http://schemas.openxmlformats.org/officeDocument/2006/relationships/image" Target="../media/image205.png"/><Relationship Id="rId52" Type="http://schemas.openxmlformats.org/officeDocument/2006/relationships/image" Target="../media/image213.png"/><Relationship Id="rId60" Type="http://schemas.openxmlformats.org/officeDocument/2006/relationships/image" Target="../media/image221.png"/></Relationships>
</file>

<file path=ppt/slides/_rels/slide227.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pn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png"/><Relationship Id="rId2" Type="http://schemas.openxmlformats.org/officeDocument/2006/relationships/image" Target="../media/image222.png"/><Relationship Id="rId1" Type="http://schemas.openxmlformats.org/officeDocument/2006/relationships/slideLayout" Target="../slideLayouts/slideLayout7.xml"/><Relationship Id="rId6" Type="http://schemas.openxmlformats.org/officeDocument/2006/relationships/image" Target="../media/image226.png"/><Relationship Id="rId11" Type="http://schemas.openxmlformats.org/officeDocument/2006/relationships/image" Target="../media/image231.png"/><Relationship Id="rId5" Type="http://schemas.openxmlformats.org/officeDocument/2006/relationships/image" Target="../media/image225.png"/><Relationship Id="rId15" Type="http://schemas.openxmlformats.org/officeDocument/2006/relationships/image" Target="../media/image235.png"/><Relationship Id="rId10" Type="http://schemas.openxmlformats.org/officeDocument/2006/relationships/image" Target="../media/image230.png"/><Relationship Id="rId4" Type="http://schemas.openxmlformats.org/officeDocument/2006/relationships/image" Target="../media/image224.png"/><Relationship Id="rId9" Type="http://schemas.openxmlformats.org/officeDocument/2006/relationships/image" Target="../media/image229.png"/><Relationship Id="rId14" Type="http://schemas.openxmlformats.org/officeDocument/2006/relationships/image" Target="../media/image23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6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27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6.png"/><Relationship Id="rId4" Type="http://schemas.openxmlformats.org/officeDocument/2006/relationships/image" Target="../media/image265.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datasciencecentral.com/profiles/blogs/dataops-it-s-a-secret"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hyperlink" Target="https://www.domo.com/learn/data-never-sleeps-8"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MODULO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100</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Volume</a:t>
            </a:r>
          </a:p>
          <a:p>
            <a:pPr lvl="1"/>
            <a:r>
              <a:rPr lang="en-US" b="1" noProof="0" dirty="0"/>
              <a:t>Small</a:t>
            </a:r>
            <a:r>
              <a:rPr lang="en-US" noProof="0" dirty="0"/>
              <a:t>: small relational DBs</a:t>
            </a:r>
          </a:p>
          <a:p>
            <a:pPr lvl="1"/>
            <a:r>
              <a:rPr lang="en-US" b="1" noProof="0" dirty="0"/>
              <a:t>High</a:t>
            </a:r>
            <a:r>
              <a:rPr lang="en-US" noProof="0"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101</a:t>
            </a:fld>
            <a:endParaRPr lang="it-IT" dirty="0"/>
          </a:p>
        </p:txBody>
      </p:sp>
    </p:spTree>
    <p:extLst>
      <p:ext uri="{BB962C8B-B14F-4D97-AF65-F5344CB8AC3E}">
        <p14:creationId xmlns:p14="http://schemas.microsoft.com/office/powerpoint/2010/main" val="30948617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103</a:t>
            </a:fld>
            <a:endParaRPr lang="it-IT" dirty="0"/>
          </a:p>
        </p:txBody>
      </p:sp>
    </p:spTree>
    <p:extLst>
      <p:ext uri="{BB962C8B-B14F-4D97-AF65-F5344CB8AC3E}">
        <p14:creationId xmlns:p14="http://schemas.microsoft.com/office/powerpoint/2010/main" val="1591185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 velocity is very predictable</a:t>
            </a:r>
          </a:p>
          <a:p>
            <a:pPr lvl="1"/>
            <a:r>
              <a:rPr lang="en-US" sz="1600" b="1" noProof="0" dirty="0">
                <a:solidFill>
                  <a:srgbClr val="FDA100"/>
                </a:solidFill>
                <a:effectLst/>
              </a:rPr>
              <a:t>Periodic</a:t>
            </a:r>
            <a:r>
              <a:rPr lang="en-US" sz="1600" noProof="0" dirty="0"/>
              <a:t>:</a:t>
            </a:r>
          </a:p>
          <a:p>
            <a:pPr lvl="2"/>
            <a:r>
              <a:rPr lang="en-US" sz="1400" noProof="0" dirty="0"/>
              <a:t>Large volume of data processed at irregular times (e.g., after collecting a certain amount of data); 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that are collected and processed within minutes; velocity is a huge concern</a:t>
            </a:r>
          </a:p>
          <a:p>
            <a:pPr lvl="1"/>
            <a:r>
              <a:rPr lang="en-US" sz="1600" b="1" noProof="0" dirty="0">
                <a:solidFill>
                  <a:srgbClr val="FDA100"/>
                </a:solidFill>
                <a:effectLst/>
              </a:rPr>
              <a:t>Real-time</a:t>
            </a:r>
          </a:p>
          <a:p>
            <a:pPr lvl="2"/>
            <a:r>
              <a:rPr lang="en-US" sz="1400" noProof="0" dirty="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 </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104</a:t>
            </a:fld>
            <a:endParaRPr lang="en-US" dirty="0"/>
          </a:p>
        </p:txBody>
      </p:sp>
    </p:spTree>
    <p:extLst>
      <p:ext uri="{BB962C8B-B14F-4D97-AF65-F5344CB8AC3E}">
        <p14:creationId xmlns:p14="http://schemas.microsoft.com/office/powerpoint/2010/main" val="12391655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noProof="0" dirty="0"/>
              <a:t>Data acceleration</a:t>
            </a:r>
          </a:p>
          <a:p>
            <a:pPr lvl="1"/>
            <a:r>
              <a:rPr lang="en-US" noProof="0" dirty="0"/>
              <a:t>The rate at which large collections of data can be ingested, processed, and analyzed</a:t>
            </a:r>
          </a:p>
          <a:p>
            <a:pPr lvl="1"/>
            <a:r>
              <a:rPr lang="en-US" noProof="0" dirty="0"/>
              <a:t>Data acceleration is not constant, it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96987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Do you foresee any related problem?</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106</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107</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15813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108</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8511438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109</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927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110</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17097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111</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25427217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112</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26322605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a:t>Quemy,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114</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noProof="0" dirty="0"/>
              <a:t>Ackoff,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noProof="0"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115</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116</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2"/>
              </a:rPr>
              <a:t>https://console.aws.amazon.com/console</a:t>
            </a:r>
            <a:r>
              <a:rPr lang="en-US" noProof="0"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DataSync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117</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a:t>Dataproc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a:t>BigQuery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118</a:t>
            </a:fld>
            <a:endParaRPr lang="en-US" dirty="0"/>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dirty="0"/>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noProof="0" dirty="0"/>
              <a:t>Common points</a:t>
            </a:r>
          </a:p>
          <a:p>
            <a:endParaRPr lang="en-US" noProof="0" dirty="0"/>
          </a:p>
          <a:p>
            <a:r>
              <a:rPr lang="en-US" noProof="0" dirty="0"/>
              <a:t>We have services</a:t>
            </a:r>
          </a:p>
          <a:p>
            <a:pPr lvl="1"/>
            <a:r>
              <a:rPr lang="en-US" noProof="0" dirty="0"/>
              <a:t>Which transforms data</a:t>
            </a:r>
          </a:p>
          <a:p>
            <a:pPr lvl="2"/>
            <a:r>
              <a:rPr lang="en-US" noProof="0" dirty="0"/>
              <a:t>Recall the DIKW pyramid</a:t>
            </a:r>
          </a:p>
          <a:p>
            <a:pPr lvl="1"/>
            <a:r>
              <a:rPr lang="en-US" noProof="0" dirty="0"/>
              <a:t>Which supports data transformation</a:t>
            </a:r>
          </a:p>
          <a:p>
            <a:r>
              <a:rPr lang="en-US" noProof="0" dirty="0"/>
              <a:t>Data pipelines are based on</a:t>
            </a:r>
          </a:p>
          <a:p>
            <a:pPr lvl="1"/>
            <a:r>
              <a:rPr lang="en-US" noProof="0" dirty="0"/>
              <a:t>Ingesting data</a:t>
            </a:r>
          </a:p>
          <a:p>
            <a:pPr lvl="1"/>
            <a:r>
              <a:rPr lang="en-US" noProof="0" dirty="0"/>
              <a:t>Analyzing data</a:t>
            </a:r>
          </a:p>
          <a:p>
            <a:pPr lvl="1"/>
            <a:r>
              <a:rPr lang="en-US" noProof="0"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dirty="0"/>
              <a:t>A tentative organization</a:t>
            </a:r>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119</a:t>
            </a:fld>
            <a:endParaRPr lang="en-US" dirty="0"/>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120</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121</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124</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Yaser, Adel Nadjaran Toosi, and Rajkumar Buyya.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127</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128</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Amazon S3 stores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r>
              <a:rPr lang="en-US" noProof="0" dirty="0">
                <a:effectLst/>
              </a:rPr>
              <a:t>.</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a:t>
            </a:r>
          </a:p>
          <a:p>
            <a:pPr lvl="2"/>
            <a:r>
              <a:rPr lang="en-US" noProof="0" dirty="0">
                <a:effectLst/>
              </a:rPr>
              <a:t>Once objects have been stored in an Amazon S3 bucket, they are given an </a:t>
            </a:r>
            <a:r>
              <a:rPr lang="en-US" b="1" noProof="0" dirty="0">
                <a:solidFill>
                  <a:srgbClr val="ED6A51"/>
                </a:solidFill>
                <a:effectLst/>
              </a:rPr>
              <a:t>object key</a:t>
            </a:r>
            <a:r>
              <a:rPr lang="en-US" noProof="0" dirty="0">
                <a:effectLst/>
              </a:rPr>
              <a:t>. Use this, along with the bucket name, to access the object.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Centralized data architecture (create a single—trustworthy—dataset)</a:t>
            </a:r>
          </a:p>
          <a:p>
            <a:pPr lvl="2"/>
            <a:r>
              <a:rPr lang="en-US" noProof="0" dirty="0"/>
              <a:t>Build a multi-tenant environment, where many users can bring their own data </a:t>
            </a:r>
          </a:p>
          <a:p>
            <a:pPr lvl="2"/>
            <a:r>
              <a:rPr lang="en-US" noProof="0" dirty="0"/>
              <a:t>Improve both cost and data governance over traditional solutions</a:t>
            </a:r>
          </a:p>
          <a:p>
            <a:pPr lvl="2"/>
            <a:r>
              <a:rPr lang="en-US" noProof="0" dirty="0"/>
              <a:t>Although this may require an additional step to load your data into S3</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Object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132</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133</a:t>
            </a:fld>
            <a:endParaRPr lang="it-IT" dirty="0"/>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134</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135</a:t>
            </a:fld>
            <a:endParaRPr lang="en-US" dirty="0"/>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136</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a:solidFill>
                  <a:srgbClr val="7030A0"/>
                </a:solidFill>
              </a:rPr>
              <a:t>BatchId</a:t>
            </a: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139</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141</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142</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a:t>Akidau, Tyler, Slava Chernyak,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143</a:t>
            </a:fld>
            <a:endParaRPr lang="it-IT"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bulk</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145</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solidFill>
                  <a:schemeClr val="bg1"/>
                </a:solidFill>
              </a:rPr>
              <a:t>AWS Snowmobile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146</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solidFill>
                  <a:schemeClr val="bg1"/>
                </a:solidFill>
                <a:hlinkClick r:id="rId3">
                  <a:extLst>
                    <a:ext uri="{A12FA001-AC4F-418D-AE19-62706E023703}">
                      <ahyp:hlinkClr xmlns:ahyp="http://schemas.microsoft.com/office/drawing/2018/hyperlinkcolor" val="tx"/>
                    </a:ext>
                  </a:extLst>
                </a:hlinkClick>
              </a:rPr>
              <a:t>https://youtu.be/8vQmTZTq7nw</a:t>
            </a:r>
            <a:r>
              <a:rPr lang="en-US" noProof="0"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147</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What would happen without the log?</a:t>
            </a:r>
          </a:p>
          <a:p>
            <a:pPr lvl="1"/>
            <a:r>
              <a:rPr lang="en-US" noProof="0" dirty="0"/>
              <a:t>Note that data often flows in both directions, as many systems (databases and Hadoop) are both sources and destinations for data transfer. </a:t>
            </a:r>
          </a:p>
          <a:p>
            <a:pPr lvl="1"/>
            <a:r>
              <a:rPr lang="en-US" noProof="0" dirty="0"/>
              <a:t>This meant that we would end up building two pipelines per system: one to get data in and one to get data out.</a:t>
            </a:r>
          </a:p>
          <a:p>
            <a:pPr lvl="1"/>
            <a:r>
              <a:rPr lang="en-US" noProof="0" dirty="0"/>
              <a:t>As we approached full connectivity, we would end up with something like O(N</a:t>
            </a:r>
            <a:r>
              <a:rPr lang="en-US" baseline="30000" noProof="0" dirty="0"/>
              <a:t>2</a:t>
            </a:r>
            <a:r>
              <a:rPr lang="en-US" noProof="0" dirty="0"/>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149</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Log</a:t>
            </a:r>
          </a:p>
          <a:p>
            <a:pPr lvl="1"/>
            <a:r>
              <a:rPr lang="en-US" noProof="0" dirty="0"/>
              <a:t>Append-only data structure</a:t>
            </a:r>
          </a:p>
          <a:p>
            <a:pPr lvl="1"/>
            <a:r>
              <a:rPr lang="en-US" noProof="0" dirty="0"/>
              <a:t>the destination system only knows about the log and does not know any details of the system of origin</a:t>
            </a:r>
          </a:p>
          <a:p>
            <a:pPr lvl="1"/>
            <a:r>
              <a:rPr lang="en-US" noProof="0" dirty="0"/>
              <a:t>The consumer system need not concern itself with whether the data came from a relational database, a new-fangled key-value store, or was generated directly by some application</a:t>
            </a:r>
          </a:p>
          <a:p>
            <a:r>
              <a:rPr lang="en-US" noProof="0"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do you need a log at all in stream processing? </a:t>
            </a:r>
          </a:p>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pPr lvl="2"/>
            <a:endParaRPr lang="en-US" noProof="0" dirty="0"/>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151</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153</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154</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a:t>Lamport, Leslie. "Time, clocks, and the ordering of events in a distributed system." </a:t>
            </a:r>
            <a:r>
              <a:rPr lang="en-US" i="1" noProof="0" dirty="0"/>
              <a:t>Concurrency: the Works of Leslie Lamport</a:t>
            </a:r>
            <a:r>
              <a:rPr lang="en-US" noProof="0"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155</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MBps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156</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Re-sharding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160</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noProof="0" dirty="0"/>
              <a:t>Serverless computing (FaaS)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FaaS: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163</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2"/>
              </a:rPr>
              <a:t>https://www.manning.com/books/aws-lambda-in-action</a:t>
            </a:r>
            <a:r>
              <a:rPr lang="en-US" noProof="0"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164</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165</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167</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169</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171</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172</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operating system, and purchase model</a:t>
            </a:r>
          </a:p>
          <a:p>
            <a:r>
              <a:rPr lang="en-US" noProof="0" dirty="0"/>
              <a:t>Amazon Machine Image is a template of a software configuration </a:t>
            </a:r>
          </a:p>
          <a:p>
            <a:pPr lvl="1"/>
            <a:r>
              <a:rPr lang="en-US" noProof="0" dirty="0"/>
              <a:t>E.g., an operating system, an application server, and applications</a:t>
            </a:r>
          </a:p>
          <a:p>
            <a:pPr lvl="1"/>
            <a:r>
              <a:rPr lang="en-US" noProof="0"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noProof="0" dirty="0">
                <a:hlinkClick r:id="rId3"/>
              </a:rPr>
              <a:t>https://aws.amazon.com/ec2/</a:t>
            </a:r>
            <a:br>
              <a:rPr lang="en-US" noProof="0" dirty="0"/>
            </a:br>
            <a:r>
              <a:rPr lang="en-US" noProof="0" dirty="0">
                <a:hlinkClick r:id="rId4"/>
              </a:rPr>
              <a:t>https://docs.aws.amazon.com/AWSEC2/latest/UserGuide/compute-optimized-instances.html</a:t>
            </a:r>
            <a:r>
              <a:rPr lang="en-US" noProof="0"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noProof="0" dirty="0"/>
              <a:t>An instance type determines the hardware of the host computer</a:t>
            </a:r>
          </a:p>
          <a:p>
            <a:pPr lvl="1"/>
            <a:r>
              <a:rPr lang="en-US" noProof="0" dirty="0"/>
              <a:t>Each instance type offers different compute and memory capabilities</a:t>
            </a:r>
          </a:p>
          <a:p>
            <a:pPr lvl="1"/>
            <a:r>
              <a:rPr lang="en-US" noProof="0" dirty="0"/>
              <a:t>After launch, you can interact with it as you would with any computer</a:t>
            </a:r>
          </a:p>
          <a:p>
            <a:pPr lvl="1"/>
            <a:r>
              <a:rPr lang="en-US" noProof="0" dirty="0"/>
              <a:t>You have complete control of your instances</a:t>
            </a:r>
          </a:p>
          <a:p>
            <a:pPr lvl="2"/>
            <a:r>
              <a:rPr lang="en-US" noProof="0" dirty="0"/>
              <a:t>E.g., `sudo`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noProof="0" dirty="0">
                <a:hlinkClick r:id="rId2"/>
              </a:rPr>
              <a:t>https://aws.amazon.com/ec2/instance-types/</a:t>
            </a:r>
            <a:r>
              <a:rPr lang="en-US" noProof="0" dirty="0"/>
              <a:t> </a:t>
            </a:r>
          </a:p>
        </p:txBody>
      </p:sp>
    </p:spTree>
    <p:extLst>
      <p:ext uri="{BB962C8B-B14F-4D97-AF65-F5344CB8AC3E}">
        <p14:creationId xmlns:p14="http://schemas.microsoft.com/office/powerpoint/2010/main" val="6159891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175</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3"/>
              </a:rPr>
              <a:t>https://aws.amazon.com/ec2/instance-types/</a:t>
            </a:r>
            <a:r>
              <a:rPr lang="en-US" noProof="0"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pPr lvl="2"/>
            <a:r>
              <a:rPr lang="en-US" noProof="0" dirty="0"/>
              <a:t>On-premises using EMR on AWS Outposts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dirty="0"/>
          </a:p>
        </p:txBody>
      </p:sp>
    </p:spTree>
    <p:extLst>
      <p:ext uri="{BB962C8B-B14F-4D97-AF65-F5344CB8AC3E}">
        <p14:creationId xmlns:p14="http://schemas.microsoft.com/office/powerpoint/2010/main" val="598574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Batch ingestion and processing</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saving water while improving fruit quality (i.e., provide a recommendation of the amount necessary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vs Grapes)</a:t>
            </a:r>
          </a:p>
          <a:p>
            <a:pPr lvl="2"/>
            <a:r>
              <a:rPr lang="en-US" noProof="0" dirty="0"/>
              <a:t>Kiwi (Actinidia deliciosa) has high water demand [2]</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Turkeltaub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Tree>
    <p:extLst>
      <p:ext uri="{BB962C8B-B14F-4D97-AF65-F5344CB8AC3E}">
        <p14:creationId xmlns:p14="http://schemas.microsoft.com/office/powerpoint/2010/main" val="30719136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To achieve our goal, it necessary to understand of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some parameter is incorrect we need to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179</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Šimunek, J., et al. "HYDRUS: Model use, calibration, and validation." Transactions of the ASABE 55.4 (2012): 1263-1274.</a:t>
            </a:r>
            <a:br>
              <a:rPr lang="en-US" sz="1000" noProof="0" dirty="0"/>
            </a:br>
            <a:r>
              <a:rPr lang="en-US" sz="1000" noProof="0" dirty="0"/>
              <a:t>[2] Bittelli, Marco, et al. Soil physics with Python: transport in the soil-plant-atmosphere system. OUP Oxford, 2015.</a:t>
            </a:r>
            <a:br>
              <a:rPr lang="en-US" sz="1000" noProof="0" dirty="0"/>
            </a:br>
            <a:r>
              <a:rPr lang="en-US" sz="1000" noProof="0" dirty="0"/>
              <a:t>[3] Van Genuchten, M. Th. "A closed‐form equation for predicting the hydraulic conductivity of unsaturated soils." Soil science society of America journal 44.5 (1980): 892-898.</a:t>
            </a:r>
            <a:br>
              <a:rPr lang="en-US" sz="1000" noProof="0" dirty="0"/>
            </a:br>
            <a:r>
              <a:rPr lang="en-US" sz="1000" noProof="0" dirty="0"/>
              <a:t>[4] Pham, Hung Q., Delwyn G. Fredlund,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r>
              <a:rPr lang="en-US" noProof="0"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180</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Koyuncu, Hakan,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Fersch,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181</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182</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183</a:t>
            </a:fld>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noProof="0" dirty="0"/>
              <a:t>(a) Soil moisture is a continuum in the soil</a:t>
            </a:r>
          </a:p>
          <a:p>
            <a:r>
              <a:rPr lang="en-US" noProof="0" dirty="0"/>
              <a:t>(b) Sensors return a discretized representation of soil moisture</a:t>
            </a:r>
          </a:p>
          <a:p>
            <a:pPr lvl="1"/>
            <a:r>
              <a:rPr lang="en-US" noProof="0" dirty="0"/>
              <a:t>Depending on the number of sensors and on their layout the monitoring accuracy changes</a:t>
            </a:r>
          </a:p>
          <a:p>
            <a:r>
              <a:rPr lang="en-US" noProof="0" dirty="0"/>
              <a:t>(c) </a:t>
            </a:r>
            <a:r>
              <a:rPr lang="en-US" b="1" noProof="0" dirty="0"/>
              <a:t>Goal</a:t>
            </a:r>
            <a:r>
              <a:rPr lang="en-US" noProof="0"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133974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noProof="0" dirty="0"/>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noProof="0" dirty="0"/>
              <a:t>Create a data lake (AWS S3)</a:t>
            </a:r>
          </a:p>
          <a:p>
            <a:pPr marL="457200" indent="-457200">
              <a:buFont typeface="+mj-lt"/>
              <a:buAutoNum type="arabicPeriod"/>
            </a:pPr>
            <a:r>
              <a:rPr lang="en-US" noProof="0" dirty="0"/>
              <a:t>(Manually) Upload the sensor data</a:t>
            </a:r>
          </a:p>
          <a:p>
            <a:pPr marL="457200" indent="-457200">
              <a:buFont typeface="+mj-lt"/>
              <a:buAutoNum type="arabicPeriod"/>
            </a:pPr>
            <a:r>
              <a:rPr lang="en-US" noProof="0" dirty="0"/>
              <a:t>Do ETL (with AWS SageMaker and/or AWS Glue)</a:t>
            </a:r>
          </a:p>
          <a:p>
            <a:pPr marL="457200" indent="-457200">
              <a:buFont typeface="+mj-lt"/>
              <a:buAutoNum type="arabicPeriod"/>
            </a:pPr>
            <a:r>
              <a:rPr lang="en-US" noProof="0" dirty="0"/>
              <a:t>Create the relational data warehouse (AWS RDS)</a:t>
            </a:r>
          </a:p>
          <a:p>
            <a:pPr marL="457200" indent="-457200">
              <a:buFont typeface="+mj-lt"/>
              <a:buAutoNum type="arabicPeriod"/>
            </a:pPr>
            <a:r>
              <a:rPr lang="en-US" noProof="0"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184</a:t>
            </a:fld>
            <a:endParaRPr lang="en-US" dirty="0"/>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213958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serverless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185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SageMaker</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SageMaker</a:t>
            </a:r>
          </a:p>
          <a:p>
            <a:pPr lvl="1"/>
            <a:r>
              <a:rPr lang="en-US" noProof="0"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186</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187</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45169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188</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dirty="0"/>
              <a:t>Data platform</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354661" y="4716463"/>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7" name="Content Placeholder 6">
            <a:extLst>
              <a:ext uri="{FF2B5EF4-FFF2-40B4-BE49-F238E27FC236}">
                <a16:creationId xmlns:a16="http://schemas.microsoft.com/office/drawing/2014/main" id="{6F8BF42E-E86E-623D-E0EF-FDA65C5DF1A9}"/>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23AD50BF-A93A-9B1A-98BD-6BFBFDBD6733}"/>
              </a:ext>
            </a:extLst>
          </p:cNvPr>
          <p:cNvSpPr>
            <a:spLocks noGrp="1"/>
          </p:cNvSpPr>
          <p:nvPr>
            <p:ph sz="half" idx="1"/>
          </p:nvPr>
        </p:nvSpPr>
        <p:spPr/>
        <p:txBody>
          <a:bodyPr/>
          <a:lstStyle/>
          <a:p>
            <a:r>
              <a:rPr lang="en-US" dirty="0"/>
              <a:t>Case study: photo gallery</a:t>
            </a:r>
          </a:p>
        </p:txBody>
      </p:sp>
      <p:pic>
        <p:nvPicPr>
          <p:cNvPr id="14" name="Content Placeholder 10" descr="A picture containing text, different, bunch, same&#10;&#10;Description automatically generated">
            <a:extLst>
              <a:ext uri="{FF2B5EF4-FFF2-40B4-BE49-F238E27FC236}">
                <a16:creationId xmlns:a16="http://schemas.microsoft.com/office/drawing/2014/main" id="{EF83C69F-FFEF-C2CC-8F85-190FB4D7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626" y="210540"/>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190</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191</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192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date_format(timestamp, 'yyyy-MM-dd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date_format(timestamp, 'yyyy')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date_format(timestamp, 'yyyy-MM')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date_format(timestamp, 'yyyy-MM-dd')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concat('(', xx, ', ', yy,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dist, yy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from_unixtime(</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yy,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yy,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193</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194</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1096402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196</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199</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a:latin typeface="Consolas" panose="020B0609020204030204" pitchFamily="49" charset="0"/>
              </a:rPr>
              <a:t>whoami</a:t>
            </a: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noProof="0" dirty="0"/>
              <a:t>Matteo Francia</a:t>
            </a:r>
          </a:p>
          <a:p>
            <a:pPr lvl="1"/>
            <a:r>
              <a:rPr lang="en-US" noProof="0" dirty="0"/>
              <a:t>Email: </a:t>
            </a:r>
            <a:r>
              <a:rPr lang="en-US" noProof="0" dirty="0">
                <a:hlinkClick r:id="rId2"/>
              </a:rPr>
              <a:t>m.francia@unibo.it</a:t>
            </a:r>
            <a:endParaRPr lang="en-US" noProof="0" dirty="0"/>
          </a:p>
          <a:p>
            <a:pPr lvl="1"/>
            <a:r>
              <a:rPr lang="en-US" noProof="0" dirty="0"/>
              <a:t>Research fellow @ UniBO</a:t>
            </a:r>
          </a:p>
          <a:p>
            <a:r>
              <a:rPr lang="en-US" noProof="0" dirty="0"/>
              <a:t>Research topics</a:t>
            </a:r>
          </a:p>
          <a:p>
            <a:pPr lvl="1"/>
            <a:r>
              <a:rPr lang="en-US" noProof="0" dirty="0"/>
              <a:t>Big data / database </a:t>
            </a:r>
          </a:p>
          <a:p>
            <a:pPr lvl="1"/>
            <a:r>
              <a:rPr lang="en-US" noProof="0" dirty="0"/>
              <a:t>Geo-spatial analytics</a:t>
            </a:r>
          </a:p>
          <a:p>
            <a:r>
              <a:rPr lang="en-US" noProof="0" dirty="0"/>
              <a:t>Thesis proposals</a:t>
            </a:r>
          </a:p>
          <a:p>
            <a:pPr lvl="1"/>
            <a:r>
              <a:rPr lang="en-US" noProof="0" dirty="0">
                <a:hlinkClick r:id="rId3"/>
              </a:rPr>
              <a:t>https://big.csr.unibo.it/teaching/</a:t>
            </a:r>
            <a:r>
              <a:rPr lang="en-US" noProof="0"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Özsu M.T. (2018) Database. In: Encyclopedia of Database Systems. Springer, New York, NY. </a:t>
            </a:r>
            <a:r>
              <a:rPr lang="en-US" noProof="0" dirty="0">
                <a:hlinkClick r:id="rId2"/>
              </a:rPr>
              <a:t>https://doi.org/10.1007/978-1-4614-8265-9_80734</a:t>
            </a:r>
            <a:endParaRPr lang="en-US" noProof="0" dirty="0"/>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Projecting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200</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203</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Reference architecture</a:t>
            </a:r>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204</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205</a:t>
            </a:fld>
            <a:endParaRPr lang="it-IT"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207</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208</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209</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211</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Migrating the cluster as-is: ?</a:t>
            </a:r>
          </a:p>
          <a:p>
            <a:pPr lvl="1"/>
            <a:r>
              <a:rPr lang="en-US" noProof="0"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9010226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215</a:t>
            </a:fld>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dirty="0"/>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221</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222</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223</a:t>
            </a:fld>
            <a:endParaRPr lang="it-IT" dirty="0"/>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solidFill>
                  <a:srgbClr val="FF0000"/>
                </a:solidFill>
              </a:rPr>
              <a:t>AWS Software stack</a:t>
            </a:r>
          </a:p>
          <a:p>
            <a:r>
              <a:rPr lang="en-US" noProof="0" dirty="0"/>
              <a:t>Manual</a:t>
            </a:r>
          </a:p>
          <a:p>
            <a:pPr lvl="1"/>
            <a:r>
              <a:rPr lang="en-US" noProof="0" dirty="0"/>
              <a:t>Use EC2 instances in IaaS</a:t>
            </a:r>
          </a:p>
          <a:p>
            <a:pPr lvl="1"/>
            <a:r>
              <a:rPr lang="en-US" noProof="0" dirty="0"/>
              <a:t>Technological and business challenges of manual installation and maintenance remain</a:t>
            </a:r>
          </a:p>
          <a:p>
            <a:endParaRPr lang="en-US" noProof="0" dirty="0"/>
          </a:p>
          <a:p>
            <a:r>
              <a:rPr lang="en-US" noProof="0" dirty="0"/>
              <a:t>EMR (Elastic Map Reduce)</a:t>
            </a:r>
          </a:p>
          <a:p>
            <a:pPr lvl="1"/>
            <a:r>
              <a:rPr lang="en-US" noProof="0" dirty="0"/>
              <a:t>Provides a managed Hadoop framework</a:t>
            </a:r>
          </a:p>
          <a:p>
            <a:pPr lvl="1"/>
            <a:r>
              <a:rPr lang="en-US" noProof="0" dirty="0"/>
              <a:t>Provides service integration</a:t>
            </a:r>
          </a:p>
          <a:p>
            <a:pPr lvl="2"/>
            <a:r>
              <a:rPr lang="en-US" noProof="0" dirty="0"/>
              <a:t>Automatically control EC2 instances</a:t>
            </a:r>
          </a:p>
          <a:p>
            <a:pPr lvl="2"/>
            <a:r>
              <a:rPr lang="en-US" noProof="0" dirty="0"/>
              <a:t>Transparently use S3 storage</a:t>
            </a:r>
          </a:p>
          <a:p>
            <a:pPr lvl="1"/>
            <a:r>
              <a:rPr lang="en-US" noProof="0"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224</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6143163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225</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23115867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EMR Cluster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en-US" noProof="0" dirty="0"/>
              <a:t>EMR Cluster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6489582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en-US" noProof="0" dirty="0"/>
              <a:t>EMR Cluster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228</a:t>
            </a:fld>
            <a:endParaRPr lang="it-IT" dirty="0"/>
          </a:p>
        </p:txBody>
      </p:sp>
    </p:spTree>
    <p:extLst>
      <p:ext uri="{BB962C8B-B14F-4D97-AF65-F5344CB8AC3E}">
        <p14:creationId xmlns:p14="http://schemas.microsoft.com/office/powerpoint/2010/main" val="6676028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229</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2"/>
              </a:rPr>
              <a:t>https://aws.amazon.com/ec2/pricing/</a:t>
            </a:r>
            <a:endParaRPr lang="en-US" noProof="0" dirty="0"/>
          </a:p>
        </p:txBody>
      </p:sp>
    </p:spTree>
    <p:extLst>
      <p:ext uri="{BB962C8B-B14F-4D97-AF65-F5344CB8AC3E}">
        <p14:creationId xmlns:p14="http://schemas.microsoft.com/office/powerpoint/2010/main" val="1114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Spot Instance cost strategies</a:t>
            </a:r>
          </a:p>
          <a:p>
            <a:endParaRPr lang="en-US" noProof="0" dirty="0"/>
          </a:p>
          <a:p>
            <a:r>
              <a:rPr lang="en-US" noProof="0" dirty="0"/>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dirty="0"/>
          </a:p>
        </p:txBody>
      </p:sp>
    </p:spTree>
    <p:extLst>
      <p:ext uri="{BB962C8B-B14F-4D97-AF65-F5344CB8AC3E}">
        <p14:creationId xmlns:p14="http://schemas.microsoft.com/office/powerpoint/2010/main" val="1617511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231</a:t>
            </a:fld>
            <a:endParaRPr lang="it-IT" dirty="0"/>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232</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29902406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EMR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233</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12761014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Add some storage</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228826430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0000"/>
                </a:solidFill>
              </a:rPr>
              <a:t>AWS Storage</a:t>
            </a:r>
          </a:p>
          <a:p>
            <a:pPr marL="342900" indent="-342900">
              <a:buFont typeface="Arial" panose="020B0604020202020204" pitchFamily="34" charset="0"/>
              <a:buChar char="•"/>
            </a:pPr>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endParaRPr lang="en-US" noProof="0" dirty="0"/>
          </a:p>
          <a:p>
            <a:pPr marL="342900" indent="-342900">
              <a:buFont typeface="Arial" panose="020B0604020202020204" pitchFamily="34" charset="0"/>
              <a:buChar char="•"/>
            </a:pPr>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235</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Hr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237</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Hr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238</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239</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endParaRPr lang="en-US" dirty="0"/>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3"/>
          </p:nvPr>
        </p:nvSpPr>
        <p:spPr/>
        <p:txBody>
          <a:bodyPr/>
          <a:lstStyle/>
          <a:p>
            <a:endParaRPr lang="en-US"/>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240</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241</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fertilisers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transfered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242</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smt enters the field (at most 1 img/5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Json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244</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246</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247</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248</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2"/>
              </a:rPr>
              <a:t>https://dunnsolutions.com/business-analytics/big-data-analytics/data-lake-consulting</a:t>
            </a:r>
            <a:r>
              <a:rPr lang="en-US" noProof="0"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Amazon EMR</a:t>
            </a:r>
          </a:p>
        </p:txBody>
      </p:sp>
    </p:spTree>
    <p:extLst>
      <p:ext uri="{BB962C8B-B14F-4D97-AF65-F5344CB8AC3E}">
        <p14:creationId xmlns:p14="http://schemas.microsoft.com/office/powerpoint/2010/main" val="26506828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`pem` (`</a:t>
            </a:r>
            <a:r>
              <a:rPr lang="en-US" sz="1800" i="0" u="none" strike="noStrike" baseline="0" noProof="0" dirty="0">
                <a:solidFill>
                  <a:srgbClr val="000000"/>
                </a:solidFill>
                <a:latin typeface="CourierPrime"/>
              </a:rPr>
              <a:t>chmod 400 </a:t>
            </a:r>
            <a:r>
              <a:rPr lang="en-US" sz="1800" i="1" u="none" strike="noStrike" baseline="0" noProof="0" dirty="0">
                <a:solidFill>
                  <a:srgbClr val="FF0000"/>
                </a:solidFill>
                <a:latin typeface="CourierPrime"/>
              </a:rPr>
              <a:t>my-key-pair</a:t>
            </a:r>
            <a:r>
              <a:rPr lang="en-US" sz="1800" i="0" u="none" strike="noStrike" baseline="0" noProof="0" dirty="0">
                <a:solidFill>
                  <a:srgbClr val="000000"/>
                </a:solidFill>
                <a:latin typeface="CourierPrime"/>
              </a:rPr>
              <a:t>.pe</a:t>
            </a:r>
            <a:r>
              <a:rPr lang="en-US" sz="1800" noProof="0" dirty="0">
                <a:solidFill>
                  <a:srgbClr val="000000"/>
                </a:solidFill>
                <a:latin typeface="CourierPrime"/>
              </a:rPr>
              <a:t>m`</a:t>
            </a:r>
            <a:r>
              <a:rPr lang="en-US" sz="1800" noProof="0" dirty="0">
                <a:solidFill>
                  <a:srgbClr val="000000"/>
                </a:solidFill>
              </a:rPr>
              <a:t>)</a:t>
            </a:r>
          </a:p>
          <a:p>
            <a:pPr lvl="2"/>
            <a:r>
              <a:rPr lang="en-US" noProof="0" dirty="0"/>
              <a:t>PuTTY, choose `ppk`</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252</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254</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255</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256</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257</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258</a:t>
            </a:fld>
            <a:endParaRPr lang="it-IT" dirty="0"/>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a:t>aws emr create-cluster --auto-scaling-role EMR_AutoScaling_DefaultRole --termination-protected --applications Name=Hadoop Name=Hive Name=Hue Name=JupyterEnterpriseGateway Name=Spark --ebs-root-volume-size 10 --ec2-attributes '{"KeyName":"bigdata","InstanceProfile":"EMR_EC2_DefaultRole","SubnetId":"subnet-5fa2f912","EmrManagedSlaveSecurityGroup":"sg-07818b5690a50b3f1","EmrManagedMasterSecurityGroup":"sg-0e2f5550a2cb98f79"}' --service-role EMR_DefaultRole --enable-debugging --release-label emr-6.2.0 --log-uri 's3n://aws-logs-604905954159-us-east-1/elasticmapreduce/' --name 'BigData' --instance-groups '[{"InstanceCount":1,"BidPrice":"OnDemandPrice","EbsConfiguration":{"EbsBlockDeviceConfigs":[{"VolumeSpecification":{"SizeInGB":32,"VolumeType":"gp2"},"VolumesPerInstance":2}]},"InstanceGroupType":"MASTER","InstanceType":"m4.xlarge","Name":"Master - 1"},{"InstanceCount":1,"BidPrice":"OnDemandPrice","EbsConfiguration":{"EbsBlockDeviceConfigs":[{"VolumeSpecification":{"SizeInGB":32,"VolumeType":"gp2"},"VolumesPerInstance":2}]},"InstanceGroupType":"CORE","InstanceType":"m4.xlarge","Name":"Core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259</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endParaRPr lang="en-US" dirty="0"/>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78" name="Content Placeholder 77" descr="Document outline">
            <a:extLst>
              <a:ext uri="{FF2B5EF4-FFF2-40B4-BE49-F238E27FC236}">
                <a16:creationId xmlns:a16="http://schemas.microsoft.com/office/drawing/2014/main" id="{09A843BC-9B2C-52B0-5F7D-4D58B6B325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130" y="5435822"/>
            <a:ext cx="395731" cy="395731"/>
          </a:xfrm>
        </p:spPr>
      </p:pic>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260</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261</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262</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263</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264</a:t>
            </a:fld>
            <a:endParaRPr lang="it-IT" dirty="0"/>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Creating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265</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Hello, world!</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266</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Add some storage</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267</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noProof="0" dirty="0"/>
              <a:t>ssh -i ~/bigdata.pem </a:t>
            </a:r>
            <a:r>
              <a:rPr lang="en-US" noProof="0" dirty="0">
                <a:hlinkClick r:id="rId2"/>
              </a:rPr>
              <a:t>hadoop@ec2-54-242-176-32.compute-1.amazonaws.com</a:t>
            </a:r>
            <a:endParaRPr lang="en-US" noProof="0" dirty="0"/>
          </a:p>
          <a:p>
            <a:r>
              <a:rPr lang="en-US" noProof="0" dirty="0"/>
              <a:t>sudo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./gradlew</a:t>
            </a:r>
          </a:p>
          <a:p>
            <a:r>
              <a:rPr lang="en-US" noProof="0" dirty="0"/>
              <a:t>spark-submit --class it.unibo.big.WordCount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268</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269</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270</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271</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272</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273</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274</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277</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278</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a:t>aws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~/.aws/credentials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noProof="0" dirty="0"/>
              <a:t>Run `</a:t>
            </a:r>
            <a:r>
              <a:rPr lang="en-US" noProof="0" dirty="0">
                <a:latin typeface="CourierPrime"/>
              </a:rPr>
              <a:t>aws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281</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bigdata-aws/lab01-lambda</a:t>
            </a:r>
          </a:p>
          <a:p>
            <a:r>
              <a:rPr lang="en-US" noProof="0" dirty="0"/>
              <a:t>$ aws s3api create-bucket --bucket aws-bucket-bigdata2021</a:t>
            </a:r>
          </a:p>
          <a:p>
            <a:r>
              <a:rPr lang="en-US" noProof="0" dirty="0"/>
              <a:t>$ </a:t>
            </a:r>
            <a:r>
              <a:rPr lang="en-US" altLang="en-US" noProof="0" dirty="0"/>
              <a:t>aws s3 cp datasets/inferno.txt s3://</a:t>
            </a:r>
            <a:r>
              <a:rPr lang="en-US" noProof="0" dirty="0"/>
              <a:t>aws-bucket-bigdata2021</a:t>
            </a:r>
            <a:r>
              <a:rPr lang="en-US" altLang="en-US" noProof="0" dirty="0"/>
              <a:t>/inferno.txt</a:t>
            </a:r>
          </a:p>
          <a:p>
            <a:r>
              <a:rPr lang="en-US" altLang="en-US" noProof="0" dirty="0"/>
              <a:t>$ aws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282</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284</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a:t>sudo group add docker</a:t>
            </a:r>
          </a:p>
          <a:p>
            <a:pPr lvl="0"/>
            <a:r>
              <a:rPr lang="en-US" altLang="en-US" noProof="0" dirty="0"/>
              <a:t>sudo usermod –aG docker $USER</a:t>
            </a:r>
          </a:p>
          <a:p>
            <a:pPr lvl="0"/>
            <a:r>
              <a:rPr lang="en-US" altLang="en-US" noProof="0" dirty="0"/>
              <a:t>newgrp docker</a:t>
            </a:r>
          </a:p>
          <a:p>
            <a:r>
              <a:rPr lang="en-US" altLang="en-US" noProof="0" dirty="0"/>
              <a:t>sudo chmod 666 /var/run/docker.sock </a:t>
            </a:r>
          </a:p>
          <a:p>
            <a:pPr lvl="0"/>
            <a:r>
              <a:rPr lang="en-US" altLang="en-US" noProof="0" dirty="0"/>
              <a:t>wget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sam-installation </a:t>
            </a:r>
          </a:p>
          <a:p>
            <a:pPr lvl="0"/>
            <a:r>
              <a:rPr lang="en-US" altLang="en-US" noProof="0" dirty="0"/>
              <a:t>sudo ./sam-installation/install </a:t>
            </a:r>
          </a:p>
          <a:p>
            <a:pPr lvl="0"/>
            <a:r>
              <a:rPr lang="en-US" altLang="en-US" noProof="0" dirty="0"/>
              <a:t>sam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285</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customerName: Alice, products: [Pizza, Beer, Diaper] },</a:t>
            </a:r>
          </a:p>
          <a:p>
            <a:r>
              <a:rPr lang="en-US" noProof="0" dirty="0"/>
              <a:t>  { customerName: Bob, products: [Pizza, Beer, Diaper] },</a:t>
            </a:r>
          </a:p>
          <a:p>
            <a:r>
              <a:rPr lang="en-US" noProof="0" dirty="0"/>
              <a:t>  { customerName: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287</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288</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itemsets)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289</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itemsets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290</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Reference pipeline</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291</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(`fiscalCode`)</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292</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`fiscalCode` and `lastName`</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a:t>Schemaless</a:t>
            </a:r>
          </a:p>
          <a:p>
            <a:pPr lvl="1"/>
            <a:r>
              <a:rPr lang="en-US" noProof="0" dirty="0"/>
              <a:t>Other than the primary key, a table is schemaless</a:t>
            </a:r>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293</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`fiscalCode`</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294</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295</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296</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en-US" sz="1200" noProof="0" dirty="0"/>
              <a:t>$ aws dynamodb create-table \</a:t>
            </a:r>
          </a:p>
          <a:p>
            <a:r>
              <a:rPr lang="en-US" sz="1200" noProof="0" dirty="0"/>
              <a:t>    --table-name frequent-sales \</a:t>
            </a:r>
          </a:p>
          <a:p>
            <a:r>
              <a:rPr lang="en-US" sz="1200" noProof="0" dirty="0"/>
              <a:t>    --attribute-definitions AttributeName=dataset,AttributeType=S AttributeName=timestamp,AttributeType=S \</a:t>
            </a:r>
          </a:p>
          <a:p>
            <a:r>
              <a:rPr lang="en-US" sz="1200" noProof="0" dirty="0"/>
              <a:t>    --key-schema AttributeName=dataset,KeyType=HASH AttributeName=timestamp,KeyType=RANGE \</a:t>
            </a:r>
          </a:p>
          <a:p>
            <a:r>
              <a:rPr lang="en-US" sz="1200" noProof="0" dirty="0"/>
              <a:t>    --provisioned-throughput ReadCapacityUnits=1,WriteCapacityUnits=1</a:t>
            </a:r>
          </a:p>
          <a:p>
            <a:endParaRPr lang="en-US" sz="1200" noProof="0" dirty="0"/>
          </a:p>
          <a:p>
            <a:r>
              <a:rPr lang="en-US" sz="1200" noProof="0" dirty="0"/>
              <a:t>$ aws dynamodb list-tables</a:t>
            </a:r>
          </a:p>
          <a:p>
            <a:endParaRPr lang="en-US" sz="1200" noProof="0" dirty="0"/>
          </a:p>
          <a:p>
            <a:r>
              <a:rPr lang="en-US" sz="1200" noProof="0" dirty="0"/>
              <a:t>$ aws dynamodb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297</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298</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299</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aws dynamodb put-item</a:t>
            </a:r>
            <a:br>
              <a:rPr lang="en-US" noProof="0" dirty="0"/>
            </a:br>
            <a:r>
              <a:rPr lang="en-US" noProof="0" dirty="0"/>
              <a:t>    --table-name frequent-sales</a:t>
            </a:r>
            <a:br>
              <a:rPr lang="en-US" noProof="0" dirty="0"/>
            </a:br>
            <a:r>
              <a:rPr lang="en-US" noProof="0" dirty="0"/>
              <a:t>    --item '{"dataset": {"S": "sales"}, "timestamp": {"S": "1611226870"}, "bar": {"S": "foobar"}}'</a:t>
            </a:r>
          </a:p>
          <a:p>
            <a:endParaRPr lang="en-US" noProof="0" dirty="0"/>
          </a:p>
          <a:p>
            <a:r>
              <a:rPr lang="en-US" noProof="0" dirty="0"/>
              <a:t>$ aws dynamodb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'{":n":{"S":"sales"}}'</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300</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302</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303</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304</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306</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307</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~/.aws/credentials ~/.aws/config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./gradlew</a:t>
            </a: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308</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309</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`helloworld`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310</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312</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313</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32</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dirty="0"/>
              <a:t>Data provenance</a:t>
            </a:r>
          </a:p>
          <a:p>
            <a:pPr lvl="1"/>
            <a:r>
              <a:rPr lang="en-US" dirty="0"/>
              <a:t>Compression</a:t>
            </a:r>
          </a:p>
          <a:p>
            <a:pPr lvl="1"/>
            <a:r>
              <a:rPr lang="en-US" dirty="0"/>
              <a:t>Data profiling</a:t>
            </a:r>
          </a:p>
          <a:p>
            <a:pPr lvl="1"/>
            <a:r>
              <a:rPr lang="en-US" dirty="0"/>
              <a:t>Entity resolution</a:t>
            </a:r>
          </a:p>
          <a:p>
            <a:pPr lvl="1"/>
            <a:r>
              <a:rPr lang="en-US" dirty="0"/>
              <a:t>Data versioning</a:t>
            </a:r>
          </a:p>
          <a:p>
            <a:pPr lvl="1"/>
            <a:r>
              <a:rPr lang="en-US"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a:solidFill>
                  <a:srgbClr val="0070C0"/>
                </a:solidFill>
              </a:rPr>
              <a:t>Sources</a:t>
            </a:r>
            <a:r>
              <a:rPr lang="en-US" i="1" noProof="0"/>
              <a:t> of bad data </a:t>
            </a:r>
            <a:r>
              <a:rPr lang="en-US" i="1" noProof="0">
                <a:solidFill>
                  <a:srgbClr val="0070C0"/>
                </a:solidFill>
              </a:rPr>
              <a:t>need to be identified </a:t>
            </a:r>
            <a:r>
              <a:rPr lang="en-US" i="1" noProof="0"/>
              <a:t>and corrected to avoid costly errors in business forecasting.</a:t>
            </a:r>
          </a:p>
          <a:p>
            <a:pPr lvl="1"/>
            <a:r>
              <a:rPr lang="en-US" noProof="0"/>
              <a:t>Scientific</a:t>
            </a:r>
            <a:r>
              <a:rPr lang="en-US" noProof="0" dirty="0"/>
              <a:t>/research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Widom. </a:t>
            </a:r>
            <a:r>
              <a:rPr lang="en-US" i="1" noProof="0" dirty="0"/>
              <a:t>Data lineage: A survey</a:t>
            </a:r>
            <a:r>
              <a:rPr lang="en-US" noProof="0" dirty="0"/>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42</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t>
            </a:r>
            <a:r>
              <a:rPr lang="en-US" dirty="0"/>
              <a:t>a </a:t>
            </a:r>
            <a:r>
              <a:rPr lang="en-US" noProof="0" dirty="0"/>
              <a:t>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dirty="0"/>
                  <a:t>G</a:t>
                </a:r>
                <a:r>
                  <a:rPr lang="en-US" noProof="0" dirty="0" err="1"/>
                  <a:t>iven</a:t>
                </a:r>
                <a:r>
                  <a:rPr lang="en-US" noProof="0" dirty="0"/>
                  <a:t> a table with columns </a:t>
                </a:r>
                <a:r>
                  <a:rPr lang="en-US" noProof="0" dirty="0">
                    <a:latin typeface="Cambria" panose="02040503050406030204" pitchFamily="18" charset="0"/>
                    <a:ea typeface="Cambria" panose="02040503050406030204" pitchFamily="18" charset="0"/>
                  </a:rPr>
                  <a:t>C = { a, b, c, d }</a:t>
                </a:r>
              </a:p>
              <a:p>
                <a:pPr lvl="1"/>
                <a:endParaRPr lang="en-US" dirty="0">
                  <a:ea typeface="Cambria" panose="02040503050406030204" pitchFamily="18" charset="0"/>
                </a:endParaRPr>
              </a:p>
              <a:p>
                <a:pPr lvl="1"/>
                <a:r>
                  <a:rPr lang="en-US" dirty="0">
                    <a:ea typeface="Cambria" panose="02040503050406030204" pitchFamily="18" charset="0"/>
                  </a:rPr>
                  <a:t>To extract the (distinct) cardinality of each column, I will consider |C| columns</a:t>
                </a:r>
              </a:p>
              <a:p>
                <a:pPr marL="914400" lvl="2" indent="0">
                  <a:buNone/>
                </a:pPr>
                <a:r>
                  <a:rPr lang="en-US" dirty="0">
                    <a:ea typeface="Cambria" panose="02040503050406030204" pitchFamily="18" charset="0"/>
                  </a:rPr>
                  <a:t>(a), (b), (c), (d)</a:t>
                </a:r>
              </a:p>
              <a:p>
                <a:pPr lvl="1"/>
                <a:endParaRPr lang="en-US" dirty="0">
                  <a:ea typeface="Cambria" panose="02040503050406030204" pitchFamily="18" charset="0"/>
                </a:endParaRPr>
              </a:p>
              <a:p>
                <a:pPr lvl="1"/>
                <a:r>
                  <a:rPr lang="en-US" dirty="0">
                    <a:ea typeface="Cambria" panose="02040503050406030204" pitchFamily="18" charset="0"/>
                  </a:rPr>
                  <a:t>To extract the correlations between pairs of columns, I will consider </a:t>
                </a:r>
                <a14:m>
                  <m:oMath xmlns:m="http://schemas.openxmlformats.org/officeDocument/2006/math">
                    <m:d>
                      <m:dPr>
                        <m:ctrlPr>
                          <a:rPr lang="pt-BR" i="1" smtClean="0">
                            <a:latin typeface="Cambria Math" panose="02040503050406030204" pitchFamily="18" charset="0"/>
                            <a:ea typeface="Cambria" panose="02040503050406030204" pitchFamily="18" charset="0"/>
                          </a:rPr>
                        </m:ctrlPr>
                      </m:dPr>
                      <m:e>
                        <m:f>
                          <m:fPr>
                            <m:type m:val="noBar"/>
                            <m:ctrlPr>
                              <a:rPr lang="pt-BR" i="1" smtClean="0">
                                <a:latin typeface="Cambria Math" panose="02040503050406030204" pitchFamily="18" charset="0"/>
                                <a:ea typeface="Cambria" panose="02040503050406030204" pitchFamily="18" charset="0"/>
                              </a:rPr>
                            </m:ctrlPr>
                          </m:fPr>
                          <m:num>
                            <m:r>
                              <a:rPr lang="en-US" b="0" i="0" smtClean="0">
                                <a:latin typeface="Cambria Math" panose="02040503050406030204" pitchFamily="18" charset="0"/>
                                <a:ea typeface="Cambria" panose="02040503050406030204" pitchFamily="18" charset="0"/>
                              </a:rPr>
                              <m:t>|</m:t>
                            </m:r>
                            <m:r>
                              <m:rPr>
                                <m:sty m:val="p"/>
                              </m:rPr>
                              <a:rPr lang="en-US" b="0" i="0" smtClean="0">
                                <a:latin typeface="Cambria Math" panose="02040503050406030204" pitchFamily="18" charset="0"/>
                                <a:ea typeface="Cambria" panose="02040503050406030204" pitchFamily="18" charset="0"/>
                              </a:rPr>
                              <m:t>C</m:t>
                            </m:r>
                            <m:r>
                              <a:rPr lang="en-US" b="0" i="0" smtClean="0">
                                <a:latin typeface="Cambria Math" panose="02040503050406030204" pitchFamily="18" charset="0"/>
                                <a:ea typeface="Cambria" panose="02040503050406030204" pitchFamily="18" charset="0"/>
                              </a:rPr>
                              <m:t>|</m:t>
                            </m:r>
                          </m:num>
                          <m:den>
                            <m:r>
                              <a:rPr lang="en-US" b="0" i="0" smtClean="0">
                                <a:latin typeface="Cambria Math" panose="02040503050406030204" pitchFamily="18" charset="0"/>
                                <a:ea typeface="Cambria" panose="02040503050406030204" pitchFamily="18" charset="0"/>
                              </a:rPr>
                              <m:t>2</m:t>
                            </m:r>
                          </m:den>
                        </m:f>
                      </m:e>
                    </m:d>
                  </m:oMath>
                </a14:m>
                <a:r>
                  <a:rPr lang="en-US" dirty="0">
                    <a:ea typeface="Cambria" panose="02040503050406030204" pitchFamily="18" charset="0"/>
                  </a:rPr>
                  <a:t> groups</a:t>
                </a:r>
              </a:p>
              <a:p>
                <a:pPr marL="914400" lvl="2" indent="0">
                  <a:buNone/>
                </a:pPr>
                <a:r>
                  <a:rPr lang="en-US"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pt-BR"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pt-BR"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pt-BR" i="1" noProof="0" smtClean="0">
                                <a:latin typeface="Cambria Math" panose="02040503050406030204" pitchFamily="18" charset="0"/>
                                <a:ea typeface="Cambria" panose="02040503050406030204" pitchFamily="18" charset="0"/>
                              </a:rPr>
                            </m:ctrlPr>
                          </m:dPr>
                          <m:e>
                            <m:f>
                              <m:fPr>
                                <m:type m:val="noBar"/>
                                <m:ctrlPr>
                                  <a:rPr lang="pt-BR"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a:t>
                </a:r>
                <a:r>
                  <a:rPr lang="en-US" dirty="0">
                    <a:ea typeface="Cambria" panose="02040503050406030204" pitchFamily="18" charset="0"/>
                  </a:rPr>
                  <a:t>groups</a:t>
                </a:r>
                <a:endParaRPr lang="en-US" noProof="0" dirty="0">
                  <a:ea typeface="Cambria" panose="02040503050406030204" pitchFamily="18" charset="0"/>
                </a:endParaRP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is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46</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47</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lakehouse</a:t>
            </a:r>
          </a:p>
        </p:txBody>
      </p:sp>
      <p:sp>
        <p:nvSpPr>
          <p:cNvPr id="6" name="Segnaposto contenuto 5"/>
          <p:cNvSpPr>
            <a:spLocks noGrp="1"/>
          </p:cNvSpPr>
          <p:nvPr>
            <p:ph sz="half" idx="1"/>
          </p:nvPr>
        </p:nvSpPr>
        <p:spPr/>
        <p:txBody>
          <a:bodyPr/>
          <a:lstStyle/>
          <a:p>
            <a:r>
              <a:rPr lang="en-US" b="1" noProof="0" dirty="0"/>
              <a:t>Data 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50</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2"/>
              </a:rPr>
              <a:t>https://www.databricks.com/glossary/data-lakehouse</a:t>
            </a:r>
            <a:r>
              <a:rPr lang="en-US" noProof="0"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dirty="0"/>
              <a:t>Data lakehouse</a:t>
            </a:r>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Lakehouses</a:t>
            </a:r>
          </a:p>
          <a:p>
            <a:pPr lvl="1"/>
            <a:r>
              <a:rPr lang="en-US" dirty="0"/>
              <a:t>Databricks’ Delta Lake</a:t>
            </a:r>
          </a:p>
          <a:p>
            <a:pPr lvl="1"/>
            <a:r>
              <a:rPr lang="en-US" dirty="0"/>
              <a:t>Apache Hudi</a:t>
            </a:r>
          </a:p>
          <a:p>
            <a:pPr lvl="1"/>
            <a:r>
              <a:rPr lang="en-US"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7" name="Segnaposto contenuto 6"/>
          <p:cNvSpPr>
            <a:spLocks noGrp="1"/>
          </p:cNvSpPr>
          <p:nvPr>
            <p:ph idx="13"/>
          </p:nvPr>
        </p:nvSpPr>
        <p:spPr/>
        <p:txBody>
          <a:bodyPr/>
          <a:lstStyle/>
          <a:p>
            <a:r>
              <a:rPr lang="en-US" dirty="0">
                <a:hlinkClick r:id="rId2"/>
              </a:rPr>
              <a:t>https://databricks.com/blog/2021/05/19/evolution-to-the-data-lakehouse.html</a:t>
            </a:r>
            <a:r>
              <a:rPr lang="en-US"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
        <p:nvSpPr>
          <p:cNvPr id="2" name="Titolo 1"/>
          <p:cNvSpPr>
            <a:spLocks noGrp="1"/>
          </p:cNvSpPr>
          <p:nvPr>
            <p:ph type="title"/>
          </p:nvPr>
        </p:nvSpPr>
        <p:spPr/>
        <p:txBody>
          <a:bodyPr/>
          <a:lstStyle/>
          <a:p>
            <a:r>
              <a:rPr lang="en-US" noProof="0" dirty="0"/>
              <a:t>Data fabric</a:t>
            </a:r>
          </a:p>
        </p:txBody>
      </p:sp>
    </p:spTree>
    <p:extLst>
      <p:ext uri="{BB962C8B-B14F-4D97-AF65-F5344CB8AC3E}">
        <p14:creationId xmlns:p14="http://schemas.microsoft.com/office/powerpoint/2010/main" val="236071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sp>
        <p:nvSpPr>
          <p:cNvPr id="2" name="Titolo 1"/>
          <p:cNvSpPr>
            <a:spLocks noGrp="1"/>
          </p:cNvSpPr>
          <p:nvPr>
            <p:ph type="title"/>
          </p:nvPr>
        </p:nvSpPr>
        <p:spPr/>
        <p:txBody>
          <a:bodyPr/>
          <a:lstStyle/>
          <a:p>
            <a:r>
              <a:rPr lang="en-US" noProof="0"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sp>
        <p:nvSpPr>
          <p:cNvPr id="2" name="Titolo 1"/>
          <p:cNvSpPr>
            <a:spLocks noGrp="1"/>
          </p:cNvSpPr>
          <p:nvPr>
            <p:ph type="title"/>
          </p:nvPr>
        </p:nvSpPr>
        <p:spPr/>
        <p:txBody>
          <a:bodyPr/>
          <a:lstStyle/>
          <a:p>
            <a:r>
              <a:rPr lang="en-US" noProof="0"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a:t>Zhamak Dehghani, 2019 </a:t>
            </a:r>
            <a:r>
              <a:rPr lang="en-US" noProof="0" dirty="0">
                <a:hlinkClick r:id="rId3"/>
              </a:rPr>
              <a:t>https://martinfowler.com/articles/data-monolith-to-mesh.html</a:t>
            </a:r>
            <a:br>
              <a:rPr lang="en-US" noProof="0" dirty="0"/>
            </a:br>
            <a:r>
              <a:rPr lang="en-US" noProof="0" dirty="0"/>
              <a:t>Zhamak Dehghani, 2020 </a:t>
            </a:r>
            <a:r>
              <a:rPr lang="en-US" noProof="0" dirty="0">
                <a:hlinkClick r:id="rId4"/>
              </a:rPr>
              <a:t>https://martinfowler.com/articles/data-mesh-principles.html</a:t>
            </a:r>
            <a:r>
              <a:rPr lang="en-US" noProof="0" dirty="0"/>
              <a:t> </a:t>
            </a:r>
          </a:p>
        </p:txBody>
      </p:sp>
      <p:sp>
        <p:nvSpPr>
          <p:cNvPr id="2" name="Titolo 1"/>
          <p:cNvSpPr>
            <a:spLocks noGrp="1"/>
          </p:cNvSpPr>
          <p:nvPr>
            <p:ph type="title"/>
          </p:nvPr>
        </p:nvSpPr>
        <p:spPr/>
        <p:txBody>
          <a:bodyPr/>
          <a:lstStyle/>
          <a:p>
            <a:r>
              <a:rPr lang="en-US" noProof="0" dirty="0"/>
              <a:t>Data mesh</a:t>
            </a:r>
          </a:p>
        </p:txBody>
      </p:sp>
    </p:spTree>
    <p:extLst>
      <p:ext uri="{BB962C8B-B14F-4D97-AF65-F5344CB8AC3E}">
        <p14:creationId xmlns:p14="http://schemas.microsoft.com/office/powerpoint/2010/main" val="252889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56</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57</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
        <p:nvSpPr>
          <p:cNvPr id="2" name="Titolo 1"/>
          <p:cNvSpPr>
            <a:spLocks noGrp="1"/>
          </p:cNvSpPr>
          <p:nvPr>
            <p:ph type="title"/>
          </p:nvPr>
        </p:nvSpPr>
        <p:spPr/>
        <p:txBody>
          <a:bodyPr/>
          <a:lstStyle/>
          <a:p>
            <a:r>
              <a:rPr lang="en-US" noProof="0"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"Virtuale"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61</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62</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From DevOps to DataOps</a:t>
            </a:r>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Vorhies, 2017 </a:t>
            </a:r>
            <a:r>
              <a:rPr lang="en-US" noProof="0" dirty="0">
                <a:hlinkClick r:id="rId4"/>
              </a:rPr>
              <a:t>https://www.datasciencecentral.com/profiles/blogs/dataops-it-s-a-secret</a:t>
            </a:r>
            <a:r>
              <a:rPr lang="en-US" noProof="0" dirty="0"/>
              <a:t> </a:t>
            </a:r>
          </a:p>
        </p:txBody>
      </p:sp>
      <p:sp>
        <p:nvSpPr>
          <p:cNvPr id="2" name="Titolo 1"/>
          <p:cNvSpPr>
            <a:spLocks noGrp="1"/>
          </p:cNvSpPr>
          <p:nvPr>
            <p:ph type="title"/>
          </p:nvPr>
        </p:nvSpPr>
        <p:spPr/>
        <p:txBody>
          <a:bodyPr/>
          <a:lstStyle/>
          <a:p>
            <a:r>
              <a:rPr lang="en-US" noProof="0" dirty="0"/>
              <a:t>DataOps</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64</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noProof="0" dirty="0"/>
              <a:t>Leoni Anna Giulia. "Gestione di un data lake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65</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66</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67</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Why going cloud?</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69</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https://www.domo.com/learn/data-never-sleeps-8</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`LabCEZ`</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`path/to/the/unzipped/vm/*.vmx` file</a:t>
            </a:r>
          </a:p>
          <a:p>
            <a:pPr marL="800100" lvl="1" indent="-342900">
              <a:buFont typeface="+mj-lt"/>
              <a:buAutoNum type="arabicPeriod"/>
            </a:pPr>
            <a:r>
              <a:rPr lang="en-US" noProof="0" dirty="0"/>
              <a:t>Launch the VM (user: `bigdata`, pwd: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70</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71</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72</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74</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75</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76</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Mytton, David. "Data centre water consumption." </a:t>
            </a:r>
            <a:r>
              <a:rPr lang="en-US" i="1" noProof="0" dirty="0"/>
              <a:t>npj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77</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79</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80</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81</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a:t>XaaS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82</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83</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84</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85</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(FaaS)</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88</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Principles of FaaS architectures</a:t>
            </a:r>
          </a:p>
          <a:p>
            <a:pPr lvl="1"/>
            <a:r>
              <a:rPr lang="en-US" noProof="0" dirty="0"/>
              <a:t>FaaS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a:t>FaaS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90</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91</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California housing prices</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This checklist can help you while building your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many different models and shortlist the best ones</a:t>
            </a:r>
          </a:p>
          <a:p>
            <a:pPr lvl="1"/>
            <a:r>
              <a:rPr lang="en-US" noProof="0" dirty="0"/>
              <a:t>Fine-tune your models and combine them</a:t>
            </a:r>
          </a:p>
          <a:p>
            <a:pPr lvl="1"/>
            <a:r>
              <a:rPr lang="en-US" noProof="0" dirty="0"/>
              <a:t>Present your solution</a:t>
            </a:r>
          </a:p>
          <a:p>
            <a:pPr lvl="1"/>
            <a:r>
              <a:rPr lang="en-US" noProof="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93</a:t>
            </a:fld>
            <a:endParaRPr lang="it-IT" dirty="0"/>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11158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noProof="0" dirty="0"/>
              <a:t>This checklist can help you while building your projects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94</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This checklist can help you while building your projects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This checklist can help you while building your projects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In typical environments your data would be available in a relational database (or some other common data store)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97</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Building data pipelines</a:t>
            </a:r>
          </a:p>
        </p:txBody>
      </p:sp>
    </p:spTree>
    <p:extLst>
      <p:ext uri="{BB962C8B-B14F-4D97-AF65-F5344CB8AC3E}">
        <p14:creationId xmlns:p14="http://schemas.microsoft.com/office/powerpoint/2010/main" val="182478885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26839</TotalTime>
  <Words>23842</Words>
  <Application>Microsoft Office PowerPoint</Application>
  <PresentationFormat>Widescreen</PresentationFormat>
  <Paragraphs>3849</Paragraphs>
  <Slides>313</Slides>
  <Notes>14</Notes>
  <HiddenSlides>16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313</vt:i4>
      </vt:variant>
    </vt:vector>
  </HeadingPairs>
  <TitlesOfParts>
    <vt:vector size="328"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BIG DATA AND  CLOUD PLATFORMS</vt:lpstr>
      <vt:lpstr>PowerPoint Presentation</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1391</cp:revision>
  <dcterms:created xsi:type="dcterms:W3CDTF">2019-03-06T18:10:20Z</dcterms:created>
  <dcterms:modified xsi:type="dcterms:W3CDTF">2022-10-26T14:19:03Z</dcterms:modified>
</cp:coreProperties>
</file>